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80" r:id="rId4"/>
    <p:sldId id="281" r:id="rId5"/>
    <p:sldId id="276" r:id="rId6"/>
    <p:sldId id="282" r:id="rId7"/>
    <p:sldId id="284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85" r:id="rId18"/>
    <p:sldId id="29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0051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07" autoAdjust="0"/>
  </p:normalViewPr>
  <p:slideViewPr>
    <p:cSldViewPr>
      <p:cViewPr>
        <p:scale>
          <a:sx n="118" d="100"/>
          <a:sy n="118" d="100"/>
        </p:scale>
        <p:origin x="-27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4D5C1-F7E6-467C-85E7-0E2A11591464}" type="datetimeFigureOut">
              <a:rPr lang="en-AU" smtClean="0"/>
              <a:t>24/07/2015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D005E-D7A6-48B6-A86B-A38212DC1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0757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C76CD-DDA5-4D16-BBAB-7977DA3E4097}" type="datetimeFigureOut">
              <a:rPr lang="en-AU" smtClean="0"/>
              <a:t>24/07/2015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AD7EC-C4E9-406A-94FA-E1D3777CA3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75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AD7EC-C4E9-406A-94FA-E1D3777CA333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324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AD7EC-C4E9-406A-94FA-E1D3777CA333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324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223"/>
            <a:ext cx="9144000" cy="64616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633" y="473596"/>
            <a:ext cx="1800000" cy="948938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360000" y="3717032"/>
            <a:ext cx="34541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Cardinia Shire Council</a:t>
            </a:r>
            <a:endParaRPr lang="en-AU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2"/>
          </p:nvPr>
        </p:nvSpPr>
        <p:spPr>
          <a:xfrm>
            <a:off x="395536" y="6088211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AU" sz="1800" smtClean="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60363" y="4148509"/>
            <a:ext cx="8276270" cy="1800771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Title of presentation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956444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bullet list and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4699645" y="1628800"/>
            <a:ext cx="3976811" cy="3976811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45611"/>
            <a:ext cx="4042800" cy="39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33375"/>
            <a:ext cx="8218800" cy="1144800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Heading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741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numbered list and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4699645" y="1645611"/>
            <a:ext cx="3960000" cy="3960000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7" hasCustomPrompt="1"/>
          </p:nvPr>
        </p:nvSpPr>
        <p:spPr>
          <a:xfrm>
            <a:off x="467544" y="1645611"/>
            <a:ext cx="4042800" cy="39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>
              <a:buFont typeface="+mj-lt"/>
              <a:buAutoNum type="arabicPeriod"/>
              <a:defRPr/>
            </a:lvl1pPr>
            <a:lvl2pPr marL="971550" indent="-514350">
              <a:buFont typeface="+mj-lt"/>
              <a:buAutoNum type="alphaLcPeriod"/>
              <a:defRPr/>
            </a:lvl2pPr>
            <a:lvl3pPr marL="1371600" indent="-457200">
              <a:buFont typeface="+mj-lt"/>
              <a:buAutoNum type="romanLcPeriod"/>
              <a:defRPr/>
            </a:lvl3pPr>
            <a:lvl4pPr marL="1828800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273600"/>
            <a:ext cx="8218800" cy="1144800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Heading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1009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text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1628800"/>
            <a:ext cx="4042792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3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text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4644008" y="1629240"/>
            <a:ext cx="4042800" cy="39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73600"/>
            <a:ext cx="8218800" cy="1144800"/>
          </a:xfrm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Heading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810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text and 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1628800"/>
            <a:ext cx="4042792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3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text</a:t>
            </a:r>
            <a:endParaRPr lang="en-AU" dirty="0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4644008" y="1629240"/>
            <a:ext cx="4042800" cy="39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>
              <a:buFont typeface="+mj-lt"/>
              <a:buAutoNum type="arabicPeriod"/>
              <a:defRPr/>
            </a:lvl1pPr>
            <a:lvl2pPr marL="971550" indent="-514350">
              <a:buFont typeface="+mj-lt"/>
              <a:buAutoNum type="alphaLcPeriod"/>
              <a:defRPr/>
            </a:lvl2pPr>
            <a:lvl3pPr marL="1371600" indent="-457200">
              <a:buFont typeface="+mj-lt"/>
              <a:buAutoNum type="romanLcPeriod"/>
              <a:defRPr/>
            </a:lvl3pPr>
            <a:lvl4pPr marL="1828800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73600"/>
            <a:ext cx="8218800" cy="1144800"/>
          </a:xfrm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Heading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526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 and on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6" name="Round Diagonal Corner Rectangle 5"/>
          <p:cNvSpPr/>
          <p:nvPr userDrawn="1"/>
        </p:nvSpPr>
        <p:spPr>
          <a:xfrm>
            <a:off x="459032" y="1602000"/>
            <a:ext cx="8216968" cy="4186800"/>
          </a:xfrm>
          <a:custGeom>
            <a:avLst/>
            <a:gdLst>
              <a:gd name="connsiteX0" fmla="*/ 697814 w 8215200"/>
              <a:gd name="connsiteY0" fmla="*/ 0 h 4186800"/>
              <a:gd name="connsiteX1" fmla="*/ 8215200 w 8215200"/>
              <a:gd name="connsiteY1" fmla="*/ 0 h 4186800"/>
              <a:gd name="connsiteX2" fmla="*/ 8215200 w 8215200"/>
              <a:gd name="connsiteY2" fmla="*/ 0 h 4186800"/>
              <a:gd name="connsiteX3" fmla="*/ 8215200 w 8215200"/>
              <a:gd name="connsiteY3" fmla="*/ 3488986 h 4186800"/>
              <a:gd name="connsiteX4" fmla="*/ 7517386 w 8215200"/>
              <a:gd name="connsiteY4" fmla="*/ 4186800 h 4186800"/>
              <a:gd name="connsiteX5" fmla="*/ 0 w 8215200"/>
              <a:gd name="connsiteY5" fmla="*/ 4186800 h 4186800"/>
              <a:gd name="connsiteX6" fmla="*/ 0 w 8215200"/>
              <a:gd name="connsiteY6" fmla="*/ 4186800 h 4186800"/>
              <a:gd name="connsiteX7" fmla="*/ 0 w 8215200"/>
              <a:gd name="connsiteY7" fmla="*/ 697814 h 4186800"/>
              <a:gd name="connsiteX8" fmla="*/ 697814 w 8215200"/>
              <a:gd name="connsiteY8" fmla="*/ 0 h 4186800"/>
              <a:gd name="connsiteX0" fmla="*/ 697814 w 8215200"/>
              <a:gd name="connsiteY0" fmla="*/ 0 h 4186800"/>
              <a:gd name="connsiteX1" fmla="*/ 8215200 w 8215200"/>
              <a:gd name="connsiteY1" fmla="*/ 0 h 4186800"/>
              <a:gd name="connsiteX2" fmla="*/ 8215200 w 8215200"/>
              <a:gd name="connsiteY2" fmla="*/ 0 h 4186800"/>
              <a:gd name="connsiteX3" fmla="*/ 8215200 w 8215200"/>
              <a:gd name="connsiteY3" fmla="*/ 3488986 h 4186800"/>
              <a:gd name="connsiteX4" fmla="*/ 7517386 w 8215200"/>
              <a:gd name="connsiteY4" fmla="*/ 4186800 h 4186800"/>
              <a:gd name="connsiteX5" fmla="*/ 0 w 8215200"/>
              <a:gd name="connsiteY5" fmla="*/ 4186800 h 4186800"/>
              <a:gd name="connsiteX6" fmla="*/ 0 w 8215200"/>
              <a:gd name="connsiteY6" fmla="*/ 4186800 h 4186800"/>
              <a:gd name="connsiteX7" fmla="*/ 697814 w 8215200"/>
              <a:gd name="connsiteY7" fmla="*/ 0 h 4186800"/>
              <a:gd name="connsiteX0" fmla="*/ 12014 w 8215200"/>
              <a:gd name="connsiteY0" fmla="*/ 7620 h 4186800"/>
              <a:gd name="connsiteX1" fmla="*/ 8215200 w 8215200"/>
              <a:gd name="connsiteY1" fmla="*/ 0 h 4186800"/>
              <a:gd name="connsiteX2" fmla="*/ 8215200 w 8215200"/>
              <a:gd name="connsiteY2" fmla="*/ 0 h 4186800"/>
              <a:gd name="connsiteX3" fmla="*/ 8215200 w 8215200"/>
              <a:gd name="connsiteY3" fmla="*/ 3488986 h 4186800"/>
              <a:gd name="connsiteX4" fmla="*/ 7517386 w 8215200"/>
              <a:gd name="connsiteY4" fmla="*/ 4186800 h 4186800"/>
              <a:gd name="connsiteX5" fmla="*/ 0 w 8215200"/>
              <a:gd name="connsiteY5" fmla="*/ 4186800 h 4186800"/>
              <a:gd name="connsiteX6" fmla="*/ 0 w 8215200"/>
              <a:gd name="connsiteY6" fmla="*/ 4186800 h 4186800"/>
              <a:gd name="connsiteX7" fmla="*/ 12014 w 8215200"/>
              <a:gd name="connsiteY7" fmla="*/ 7620 h 4186800"/>
              <a:gd name="connsiteX0" fmla="*/ 12014 w 8215200"/>
              <a:gd name="connsiteY0" fmla="*/ 1270 h 4186800"/>
              <a:gd name="connsiteX1" fmla="*/ 8215200 w 8215200"/>
              <a:gd name="connsiteY1" fmla="*/ 0 h 4186800"/>
              <a:gd name="connsiteX2" fmla="*/ 8215200 w 8215200"/>
              <a:gd name="connsiteY2" fmla="*/ 0 h 4186800"/>
              <a:gd name="connsiteX3" fmla="*/ 8215200 w 8215200"/>
              <a:gd name="connsiteY3" fmla="*/ 3488986 h 4186800"/>
              <a:gd name="connsiteX4" fmla="*/ 7517386 w 8215200"/>
              <a:gd name="connsiteY4" fmla="*/ 4186800 h 4186800"/>
              <a:gd name="connsiteX5" fmla="*/ 0 w 8215200"/>
              <a:gd name="connsiteY5" fmla="*/ 4186800 h 4186800"/>
              <a:gd name="connsiteX6" fmla="*/ 0 w 8215200"/>
              <a:gd name="connsiteY6" fmla="*/ 4186800 h 4186800"/>
              <a:gd name="connsiteX7" fmla="*/ 12014 w 8215200"/>
              <a:gd name="connsiteY7" fmla="*/ 1270 h 4186800"/>
              <a:gd name="connsiteX0" fmla="*/ 5664 w 8215200"/>
              <a:gd name="connsiteY0" fmla="*/ 1270 h 4186800"/>
              <a:gd name="connsiteX1" fmla="*/ 8215200 w 8215200"/>
              <a:gd name="connsiteY1" fmla="*/ 0 h 4186800"/>
              <a:gd name="connsiteX2" fmla="*/ 8215200 w 8215200"/>
              <a:gd name="connsiteY2" fmla="*/ 0 h 4186800"/>
              <a:gd name="connsiteX3" fmla="*/ 8215200 w 8215200"/>
              <a:gd name="connsiteY3" fmla="*/ 3488986 h 4186800"/>
              <a:gd name="connsiteX4" fmla="*/ 7517386 w 8215200"/>
              <a:gd name="connsiteY4" fmla="*/ 4186800 h 4186800"/>
              <a:gd name="connsiteX5" fmla="*/ 0 w 8215200"/>
              <a:gd name="connsiteY5" fmla="*/ 4186800 h 4186800"/>
              <a:gd name="connsiteX6" fmla="*/ 0 w 8215200"/>
              <a:gd name="connsiteY6" fmla="*/ 4186800 h 4186800"/>
              <a:gd name="connsiteX7" fmla="*/ 5664 w 8215200"/>
              <a:gd name="connsiteY7" fmla="*/ 1270 h 4186800"/>
              <a:gd name="connsiteX0" fmla="*/ 1082 w 8216968"/>
              <a:gd name="connsiteY0" fmla="*/ 1270 h 4186800"/>
              <a:gd name="connsiteX1" fmla="*/ 8216968 w 8216968"/>
              <a:gd name="connsiteY1" fmla="*/ 0 h 4186800"/>
              <a:gd name="connsiteX2" fmla="*/ 8216968 w 8216968"/>
              <a:gd name="connsiteY2" fmla="*/ 0 h 4186800"/>
              <a:gd name="connsiteX3" fmla="*/ 8216968 w 8216968"/>
              <a:gd name="connsiteY3" fmla="*/ 3488986 h 4186800"/>
              <a:gd name="connsiteX4" fmla="*/ 7519154 w 8216968"/>
              <a:gd name="connsiteY4" fmla="*/ 4186800 h 4186800"/>
              <a:gd name="connsiteX5" fmla="*/ 1768 w 8216968"/>
              <a:gd name="connsiteY5" fmla="*/ 4186800 h 4186800"/>
              <a:gd name="connsiteX6" fmla="*/ 1768 w 8216968"/>
              <a:gd name="connsiteY6" fmla="*/ 4186800 h 4186800"/>
              <a:gd name="connsiteX7" fmla="*/ 1082 w 8216968"/>
              <a:gd name="connsiteY7" fmla="*/ 1270 h 418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16968" h="4186800">
                <a:moveTo>
                  <a:pt x="1082" y="1270"/>
                </a:moveTo>
                <a:lnTo>
                  <a:pt x="8216968" y="0"/>
                </a:lnTo>
                <a:lnTo>
                  <a:pt x="8216968" y="0"/>
                </a:lnTo>
                <a:lnTo>
                  <a:pt x="8216968" y="3488986"/>
                </a:lnTo>
                <a:cubicBezTo>
                  <a:pt x="8216968" y="3874378"/>
                  <a:pt x="7904546" y="4186800"/>
                  <a:pt x="7519154" y="4186800"/>
                </a:cubicBezTo>
                <a:lnTo>
                  <a:pt x="1768" y="4186800"/>
                </a:lnTo>
                <a:lnTo>
                  <a:pt x="1768" y="4186800"/>
                </a:lnTo>
                <a:cubicBezTo>
                  <a:pt x="5773" y="2793740"/>
                  <a:pt x="-2923" y="1394330"/>
                  <a:pt x="1082" y="1270"/>
                </a:cubicBezTo>
                <a:close/>
              </a:path>
            </a:pathLst>
          </a:cu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611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708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/>
          <p:cNvSpPr/>
          <p:nvPr userDrawn="1"/>
        </p:nvSpPr>
        <p:spPr>
          <a:xfrm>
            <a:off x="-16542" y="-8706"/>
            <a:ext cx="9160541" cy="5570562"/>
          </a:xfrm>
          <a:custGeom>
            <a:avLst/>
            <a:gdLst>
              <a:gd name="connsiteX0" fmla="*/ 1193822 w 9144000"/>
              <a:gd name="connsiteY0" fmla="*/ 0 h 6237312"/>
              <a:gd name="connsiteX1" fmla="*/ 9144000 w 9144000"/>
              <a:gd name="connsiteY1" fmla="*/ 0 h 6237312"/>
              <a:gd name="connsiteX2" fmla="*/ 9144000 w 9144000"/>
              <a:gd name="connsiteY2" fmla="*/ 0 h 6237312"/>
              <a:gd name="connsiteX3" fmla="*/ 9144000 w 9144000"/>
              <a:gd name="connsiteY3" fmla="*/ 5043490 h 6237312"/>
              <a:gd name="connsiteX4" fmla="*/ 7950178 w 9144000"/>
              <a:gd name="connsiteY4" fmla="*/ 6237312 h 6237312"/>
              <a:gd name="connsiteX5" fmla="*/ 0 w 9144000"/>
              <a:gd name="connsiteY5" fmla="*/ 6237312 h 6237312"/>
              <a:gd name="connsiteX6" fmla="*/ 0 w 9144000"/>
              <a:gd name="connsiteY6" fmla="*/ 6237312 h 6237312"/>
              <a:gd name="connsiteX7" fmla="*/ 0 w 9144000"/>
              <a:gd name="connsiteY7" fmla="*/ 1193822 h 6237312"/>
              <a:gd name="connsiteX8" fmla="*/ 1193822 w 9144000"/>
              <a:gd name="connsiteY8" fmla="*/ 0 h 6237312"/>
              <a:gd name="connsiteX0" fmla="*/ 1193822 w 9144000"/>
              <a:gd name="connsiteY0" fmla="*/ 0 h 6237312"/>
              <a:gd name="connsiteX1" fmla="*/ 9144000 w 9144000"/>
              <a:gd name="connsiteY1" fmla="*/ 0 h 6237312"/>
              <a:gd name="connsiteX2" fmla="*/ 9144000 w 9144000"/>
              <a:gd name="connsiteY2" fmla="*/ 0 h 6237312"/>
              <a:gd name="connsiteX3" fmla="*/ 9144000 w 9144000"/>
              <a:gd name="connsiteY3" fmla="*/ 5043490 h 6237312"/>
              <a:gd name="connsiteX4" fmla="*/ 7950178 w 9144000"/>
              <a:gd name="connsiteY4" fmla="*/ 6237312 h 6237312"/>
              <a:gd name="connsiteX5" fmla="*/ 0 w 9144000"/>
              <a:gd name="connsiteY5" fmla="*/ 6237312 h 6237312"/>
              <a:gd name="connsiteX6" fmla="*/ 0 w 9144000"/>
              <a:gd name="connsiteY6" fmla="*/ 6237312 h 6237312"/>
              <a:gd name="connsiteX7" fmla="*/ 1193822 w 9144000"/>
              <a:gd name="connsiteY7" fmla="*/ 0 h 6237312"/>
              <a:gd name="connsiteX0" fmla="*/ 0 w 9151016"/>
              <a:gd name="connsiteY0" fmla="*/ 0 h 6237312"/>
              <a:gd name="connsiteX1" fmla="*/ 9151016 w 9151016"/>
              <a:gd name="connsiteY1" fmla="*/ 0 h 6237312"/>
              <a:gd name="connsiteX2" fmla="*/ 9151016 w 9151016"/>
              <a:gd name="connsiteY2" fmla="*/ 0 h 6237312"/>
              <a:gd name="connsiteX3" fmla="*/ 9151016 w 9151016"/>
              <a:gd name="connsiteY3" fmla="*/ 5043490 h 6237312"/>
              <a:gd name="connsiteX4" fmla="*/ 7957194 w 9151016"/>
              <a:gd name="connsiteY4" fmla="*/ 6237312 h 6237312"/>
              <a:gd name="connsiteX5" fmla="*/ 7016 w 9151016"/>
              <a:gd name="connsiteY5" fmla="*/ 6237312 h 6237312"/>
              <a:gd name="connsiteX6" fmla="*/ 7016 w 9151016"/>
              <a:gd name="connsiteY6" fmla="*/ 6237312 h 6237312"/>
              <a:gd name="connsiteX7" fmla="*/ 0 w 9151016"/>
              <a:gd name="connsiteY7" fmla="*/ 0 h 6237312"/>
              <a:gd name="connsiteX0" fmla="*/ 0 w 9160541"/>
              <a:gd name="connsiteY0" fmla="*/ 676275 h 6237312"/>
              <a:gd name="connsiteX1" fmla="*/ 9160541 w 9160541"/>
              <a:gd name="connsiteY1" fmla="*/ 0 h 6237312"/>
              <a:gd name="connsiteX2" fmla="*/ 9160541 w 9160541"/>
              <a:gd name="connsiteY2" fmla="*/ 0 h 6237312"/>
              <a:gd name="connsiteX3" fmla="*/ 9160541 w 9160541"/>
              <a:gd name="connsiteY3" fmla="*/ 5043490 h 6237312"/>
              <a:gd name="connsiteX4" fmla="*/ 7966719 w 9160541"/>
              <a:gd name="connsiteY4" fmla="*/ 6237312 h 6237312"/>
              <a:gd name="connsiteX5" fmla="*/ 16541 w 9160541"/>
              <a:gd name="connsiteY5" fmla="*/ 6237312 h 6237312"/>
              <a:gd name="connsiteX6" fmla="*/ 16541 w 9160541"/>
              <a:gd name="connsiteY6" fmla="*/ 6237312 h 6237312"/>
              <a:gd name="connsiteX7" fmla="*/ 0 w 9160541"/>
              <a:gd name="connsiteY7" fmla="*/ 676275 h 6237312"/>
              <a:gd name="connsiteX0" fmla="*/ 0 w 9160541"/>
              <a:gd name="connsiteY0" fmla="*/ 676275 h 6237312"/>
              <a:gd name="connsiteX1" fmla="*/ 9160541 w 9160541"/>
              <a:gd name="connsiteY1" fmla="*/ 0 h 6237312"/>
              <a:gd name="connsiteX2" fmla="*/ 9151016 w 9160541"/>
              <a:gd name="connsiteY2" fmla="*/ 666750 h 6237312"/>
              <a:gd name="connsiteX3" fmla="*/ 9160541 w 9160541"/>
              <a:gd name="connsiteY3" fmla="*/ 5043490 h 6237312"/>
              <a:gd name="connsiteX4" fmla="*/ 7966719 w 9160541"/>
              <a:gd name="connsiteY4" fmla="*/ 6237312 h 6237312"/>
              <a:gd name="connsiteX5" fmla="*/ 16541 w 9160541"/>
              <a:gd name="connsiteY5" fmla="*/ 6237312 h 6237312"/>
              <a:gd name="connsiteX6" fmla="*/ 16541 w 9160541"/>
              <a:gd name="connsiteY6" fmla="*/ 6237312 h 6237312"/>
              <a:gd name="connsiteX7" fmla="*/ 0 w 9160541"/>
              <a:gd name="connsiteY7" fmla="*/ 676275 h 6237312"/>
              <a:gd name="connsiteX0" fmla="*/ 0 w 9160541"/>
              <a:gd name="connsiteY0" fmla="*/ 9525 h 5570562"/>
              <a:gd name="connsiteX1" fmla="*/ 7988966 w 9160541"/>
              <a:gd name="connsiteY1" fmla="*/ 9525 h 5570562"/>
              <a:gd name="connsiteX2" fmla="*/ 9151016 w 9160541"/>
              <a:gd name="connsiteY2" fmla="*/ 0 h 5570562"/>
              <a:gd name="connsiteX3" fmla="*/ 9160541 w 9160541"/>
              <a:gd name="connsiteY3" fmla="*/ 4376740 h 5570562"/>
              <a:gd name="connsiteX4" fmla="*/ 7966719 w 9160541"/>
              <a:gd name="connsiteY4" fmla="*/ 5570562 h 5570562"/>
              <a:gd name="connsiteX5" fmla="*/ 16541 w 9160541"/>
              <a:gd name="connsiteY5" fmla="*/ 5570562 h 5570562"/>
              <a:gd name="connsiteX6" fmla="*/ 16541 w 9160541"/>
              <a:gd name="connsiteY6" fmla="*/ 5570562 h 5570562"/>
              <a:gd name="connsiteX7" fmla="*/ 0 w 9160541"/>
              <a:gd name="connsiteY7" fmla="*/ 9525 h 5570562"/>
              <a:gd name="connsiteX0" fmla="*/ 0 w 9160541"/>
              <a:gd name="connsiteY0" fmla="*/ 9525 h 5570562"/>
              <a:gd name="connsiteX1" fmla="*/ 9151016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9525 h 5570562"/>
              <a:gd name="connsiteX0" fmla="*/ 0 w 9160541"/>
              <a:gd name="connsiteY0" fmla="*/ 0 h 5570562"/>
              <a:gd name="connsiteX1" fmla="*/ 9151016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0 h 5570562"/>
              <a:gd name="connsiteX0" fmla="*/ 0 w 9160541"/>
              <a:gd name="connsiteY0" fmla="*/ 0 h 5570562"/>
              <a:gd name="connsiteX1" fmla="*/ 9160541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0 h 557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541" h="5570562">
                <a:moveTo>
                  <a:pt x="0" y="0"/>
                </a:moveTo>
                <a:lnTo>
                  <a:pt x="9160541" y="0"/>
                </a:lnTo>
                <a:lnTo>
                  <a:pt x="9160541" y="4376740"/>
                </a:lnTo>
                <a:cubicBezTo>
                  <a:pt x="9160541" y="5036070"/>
                  <a:pt x="8626049" y="5570562"/>
                  <a:pt x="7966719" y="5570562"/>
                </a:cubicBezTo>
                <a:lnTo>
                  <a:pt x="16541" y="5570562"/>
                </a:lnTo>
                <a:lnTo>
                  <a:pt x="16541" y="5570562"/>
                </a:lnTo>
                <a:cubicBezTo>
                  <a:pt x="14202" y="3491458"/>
                  <a:pt x="2339" y="2079104"/>
                  <a:pt x="0" y="0"/>
                </a:cubicBezTo>
                <a:close/>
              </a:path>
            </a:pathLst>
          </a:custGeom>
          <a:gradFill flip="none" rotWithShape="1">
            <a:gsLst>
              <a:gs pos="20000">
                <a:srgbClr val="005191"/>
              </a:gs>
              <a:gs pos="100000">
                <a:srgbClr val="0073CF">
                  <a:alpha val="80000"/>
                  <a:lumMod val="90000"/>
                  <a:lumOff val="10000"/>
                </a:srgbClr>
              </a:gs>
            </a:gsLst>
            <a:lin ang="18252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Subtitle 2"/>
          <p:cNvSpPr txBox="1">
            <a:spLocks/>
          </p:cNvSpPr>
          <p:nvPr userDrawn="1"/>
        </p:nvSpPr>
        <p:spPr>
          <a:xfrm>
            <a:off x="467544" y="1700808"/>
            <a:ext cx="64008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200" kern="1200">
                <a:solidFill>
                  <a:schemeClr val="bg1"/>
                </a:solidFill>
                <a:latin typeface="Franklin Gothic Demi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Questions?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805344"/>
            <a:ext cx="136573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46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Diagonal Corner Rectangle 8"/>
          <p:cNvSpPr/>
          <p:nvPr userDrawn="1"/>
        </p:nvSpPr>
        <p:spPr>
          <a:xfrm>
            <a:off x="-16542" y="-8706"/>
            <a:ext cx="9160541" cy="5570562"/>
          </a:xfrm>
          <a:custGeom>
            <a:avLst/>
            <a:gdLst>
              <a:gd name="connsiteX0" fmla="*/ 1193822 w 9144000"/>
              <a:gd name="connsiteY0" fmla="*/ 0 h 6237312"/>
              <a:gd name="connsiteX1" fmla="*/ 9144000 w 9144000"/>
              <a:gd name="connsiteY1" fmla="*/ 0 h 6237312"/>
              <a:gd name="connsiteX2" fmla="*/ 9144000 w 9144000"/>
              <a:gd name="connsiteY2" fmla="*/ 0 h 6237312"/>
              <a:gd name="connsiteX3" fmla="*/ 9144000 w 9144000"/>
              <a:gd name="connsiteY3" fmla="*/ 5043490 h 6237312"/>
              <a:gd name="connsiteX4" fmla="*/ 7950178 w 9144000"/>
              <a:gd name="connsiteY4" fmla="*/ 6237312 h 6237312"/>
              <a:gd name="connsiteX5" fmla="*/ 0 w 9144000"/>
              <a:gd name="connsiteY5" fmla="*/ 6237312 h 6237312"/>
              <a:gd name="connsiteX6" fmla="*/ 0 w 9144000"/>
              <a:gd name="connsiteY6" fmla="*/ 6237312 h 6237312"/>
              <a:gd name="connsiteX7" fmla="*/ 0 w 9144000"/>
              <a:gd name="connsiteY7" fmla="*/ 1193822 h 6237312"/>
              <a:gd name="connsiteX8" fmla="*/ 1193822 w 9144000"/>
              <a:gd name="connsiteY8" fmla="*/ 0 h 6237312"/>
              <a:gd name="connsiteX0" fmla="*/ 1193822 w 9144000"/>
              <a:gd name="connsiteY0" fmla="*/ 0 h 6237312"/>
              <a:gd name="connsiteX1" fmla="*/ 9144000 w 9144000"/>
              <a:gd name="connsiteY1" fmla="*/ 0 h 6237312"/>
              <a:gd name="connsiteX2" fmla="*/ 9144000 w 9144000"/>
              <a:gd name="connsiteY2" fmla="*/ 0 h 6237312"/>
              <a:gd name="connsiteX3" fmla="*/ 9144000 w 9144000"/>
              <a:gd name="connsiteY3" fmla="*/ 5043490 h 6237312"/>
              <a:gd name="connsiteX4" fmla="*/ 7950178 w 9144000"/>
              <a:gd name="connsiteY4" fmla="*/ 6237312 h 6237312"/>
              <a:gd name="connsiteX5" fmla="*/ 0 w 9144000"/>
              <a:gd name="connsiteY5" fmla="*/ 6237312 h 6237312"/>
              <a:gd name="connsiteX6" fmla="*/ 0 w 9144000"/>
              <a:gd name="connsiteY6" fmla="*/ 6237312 h 6237312"/>
              <a:gd name="connsiteX7" fmla="*/ 1193822 w 9144000"/>
              <a:gd name="connsiteY7" fmla="*/ 0 h 6237312"/>
              <a:gd name="connsiteX0" fmla="*/ 0 w 9151016"/>
              <a:gd name="connsiteY0" fmla="*/ 0 h 6237312"/>
              <a:gd name="connsiteX1" fmla="*/ 9151016 w 9151016"/>
              <a:gd name="connsiteY1" fmla="*/ 0 h 6237312"/>
              <a:gd name="connsiteX2" fmla="*/ 9151016 w 9151016"/>
              <a:gd name="connsiteY2" fmla="*/ 0 h 6237312"/>
              <a:gd name="connsiteX3" fmla="*/ 9151016 w 9151016"/>
              <a:gd name="connsiteY3" fmla="*/ 5043490 h 6237312"/>
              <a:gd name="connsiteX4" fmla="*/ 7957194 w 9151016"/>
              <a:gd name="connsiteY4" fmla="*/ 6237312 h 6237312"/>
              <a:gd name="connsiteX5" fmla="*/ 7016 w 9151016"/>
              <a:gd name="connsiteY5" fmla="*/ 6237312 h 6237312"/>
              <a:gd name="connsiteX6" fmla="*/ 7016 w 9151016"/>
              <a:gd name="connsiteY6" fmla="*/ 6237312 h 6237312"/>
              <a:gd name="connsiteX7" fmla="*/ 0 w 9151016"/>
              <a:gd name="connsiteY7" fmla="*/ 0 h 6237312"/>
              <a:gd name="connsiteX0" fmla="*/ 0 w 9160541"/>
              <a:gd name="connsiteY0" fmla="*/ 676275 h 6237312"/>
              <a:gd name="connsiteX1" fmla="*/ 9160541 w 9160541"/>
              <a:gd name="connsiteY1" fmla="*/ 0 h 6237312"/>
              <a:gd name="connsiteX2" fmla="*/ 9160541 w 9160541"/>
              <a:gd name="connsiteY2" fmla="*/ 0 h 6237312"/>
              <a:gd name="connsiteX3" fmla="*/ 9160541 w 9160541"/>
              <a:gd name="connsiteY3" fmla="*/ 5043490 h 6237312"/>
              <a:gd name="connsiteX4" fmla="*/ 7966719 w 9160541"/>
              <a:gd name="connsiteY4" fmla="*/ 6237312 h 6237312"/>
              <a:gd name="connsiteX5" fmla="*/ 16541 w 9160541"/>
              <a:gd name="connsiteY5" fmla="*/ 6237312 h 6237312"/>
              <a:gd name="connsiteX6" fmla="*/ 16541 w 9160541"/>
              <a:gd name="connsiteY6" fmla="*/ 6237312 h 6237312"/>
              <a:gd name="connsiteX7" fmla="*/ 0 w 9160541"/>
              <a:gd name="connsiteY7" fmla="*/ 676275 h 6237312"/>
              <a:gd name="connsiteX0" fmla="*/ 0 w 9160541"/>
              <a:gd name="connsiteY0" fmla="*/ 676275 h 6237312"/>
              <a:gd name="connsiteX1" fmla="*/ 9160541 w 9160541"/>
              <a:gd name="connsiteY1" fmla="*/ 0 h 6237312"/>
              <a:gd name="connsiteX2" fmla="*/ 9151016 w 9160541"/>
              <a:gd name="connsiteY2" fmla="*/ 666750 h 6237312"/>
              <a:gd name="connsiteX3" fmla="*/ 9160541 w 9160541"/>
              <a:gd name="connsiteY3" fmla="*/ 5043490 h 6237312"/>
              <a:gd name="connsiteX4" fmla="*/ 7966719 w 9160541"/>
              <a:gd name="connsiteY4" fmla="*/ 6237312 h 6237312"/>
              <a:gd name="connsiteX5" fmla="*/ 16541 w 9160541"/>
              <a:gd name="connsiteY5" fmla="*/ 6237312 h 6237312"/>
              <a:gd name="connsiteX6" fmla="*/ 16541 w 9160541"/>
              <a:gd name="connsiteY6" fmla="*/ 6237312 h 6237312"/>
              <a:gd name="connsiteX7" fmla="*/ 0 w 9160541"/>
              <a:gd name="connsiteY7" fmla="*/ 676275 h 6237312"/>
              <a:gd name="connsiteX0" fmla="*/ 0 w 9160541"/>
              <a:gd name="connsiteY0" fmla="*/ 9525 h 5570562"/>
              <a:gd name="connsiteX1" fmla="*/ 7988966 w 9160541"/>
              <a:gd name="connsiteY1" fmla="*/ 9525 h 5570562"/>
              <a:gd name="connsiteX2" fmla="*/ 9151016 w 9160541"/>
              <a:gd name="connsiteY2" fmla="*/ 0 h 5570562"/>
              <a:gd name="connsiteX3" fmla="*/ 9160541 w 9160541"/>
              <a:gd name="connsiteY3" fmla="*/ 4376740 h 5570562"/>
              <a:gd name="connsiteX4" fmla="*/ 7966719 w 9160541"/>
              <a:gd name="connsiteY4" fmla="*/ 5570562 h 5570562"/>
              <a:gd name="connsiteX5" fmla="*/ 16541 w 9160541"/>
              <a:gd name="connsiteY5" fmla="*/ 5570562 h 5570562"/>
              <a:gd name="connsiteX6" fmla="*/ 16541 w 9160541"/>
              <a:gd name="connsiteY6" fmla="*/ 5570562 h 5570562"/>
              <a:gd name="connsiteX7" fmla="*/ 0 w 9160541"/>
              <a:gd name="connsiteY7" fmla="*/ 9525 h 5570562"/>
              <a:gd name="connsiteX0" fmla="*/ 0 w 9160541"/>
              <a:gd name="connsiteY0" fmla="*/ 9525 h 5570562"/>
              <a:gd name="connsiteX1" fmla="*/ 9151016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9525 h 5570562"/>
              <a:gd name="connsiteX0" fmla="*/ 0 w 9160541"/>
              <a:gd name="connsiteY0" fmla="*/ 0 h 5570562"/>
              <a:gd name="connsiteX1" fmla="*/ 9151016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0 h 5570562"/>
              <a:gd name="connsiteX0" fmla="*/ 0 w 9160541"/>
              <a:gd name="connsiteY0" fmla="*/ 0 h 5570562"/>
              <a:gd name="connsiteX1" fmla="*/ 9160541 w 9160541"/>
              <a:gd name="connsiteY1" fmla="*/ 0 h 5570562"/>
              <a:gd name="connsiteX2" fmla="*/ 9160541 w 9160541"/>
              <a:gd name="connsiteY2" fmla="*/ 4376740 h 5570562"/>
              <a:gd name="connsiteX3" fmla="*/ 7966719 w 9160541"/>
              <a:gd name="connsiteY3" fmla="*/ 5570562 h 5570562"/>
              <a:gd name="connsiteX4" fmla="*/ 16541 w 9160541"/>
              <a:gd name="connsiteY4" fmla="*/ 5570562 h 5570562"/>
              <a:gd name="connsiteX5" fmla="*/ 16541 w 9160541"/>
              <a:gd name="connsiteY5" fmla="*/ 5570562 h 5570562"/>
              <a:gd name="connsiteX6" fmla="*/ 0 w 9160541"/>
              <a:gd name="connsiteY6" fmla="*/ 0 h 557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541" h="5570562">
                <a:moveTo>
                  <a:pt x="0" y="0"/>
                </a:moveTo>
                <a:lnTo>
                  <a:pt x="9160541" y="0"/>
                </a:lnTo>
                <a:lnTo>
                  <a:pt x="9160541" y="4376740"/>
                </a:lnTo>
                <a:cubicBezTo>
                  <a:pt x="9160541" y="5036070"/>
                  <a:pt x="8626049" y="5570562"/>
                  <a:pt x="7966719" y="5570562"/>
                </a:cubicBezTo>
                <a:lnTo>
                  <a:pt x="16541" y="5570562"/>
                </a:lnTo>
                <a:lnTo>
                  <a:pt x="16541" y="5570562"/>
                </a:lnTo>
                <a:cubicBezTo>
                  <a:pt x="14202" y="3491458"/>
                  <a:pt x="2339" y="2079104"/>
                  <a:pt x="0" y="0"/>
                </a:cubicBezTo>
                <a:close/>
              </a:path>
            </a:pathLst>
          </a:custGeom>
          <a:gradFill flip="none" rotWithShape="1">
            <a:gsLst>
              <a:gs pos="20000">
                <a:srgbClr val="005191"/>
              </a:gs>
              <a:gs pos="100000">
                <a:srgbClr val="0073CF">
                  <a:alpha val="80000"/>
                  <a:lumMod val="90000"/>
                  <a:lumOff val="10000"/>
                </a:srgbClr>
              </a:gs>
            </a:gsLst>
            <a:lin ang="18252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805344"/>
            <a:ext cx="1365736" cy="720000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 userDrawn="1"/>
        </p:nvSpPr>
        <p:spPr>
          <a:xfrm>
            <a:off x="467544" y="1700808"/>
            <a:ext cx="64008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200" kern="1200">
                <a:solidFill>
                  <a:schemeClr val="bg1"/>
                </a:solidFill>
                <a:latin typeface="Franklin Gothic Demi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mtClean="0"/>
              <a:t>Thank 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2817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6916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00807"/>
            <a:ext cx="5486400" cy="30267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3589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1"/>
          </p:nvPr>
        </p:nvSpPr>
        <p:spPr>
          <a:xfrm>
            <a:off x="1259632" y="6520259"/>
            <a:ext cx="936104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69715-3859-423E-B04E-72B40D704EF9}" type="datetimeFigureOut">
              <a:rPr lang="en-AU" smtClean="0"/>
              <a:t>24/07/2015</a:t>
            </a:fld>
            <a:endParaRPr lang="en-AU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2195736" y="6520259"/>
            <a:ext cx="2895600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Gill Sans MT" pitchFamily="34" charset="0"/>
                <a:ea typeface="ＭＳ Ｐゴシック" charset="-128"/>
                <a:cs typeface="+mn-cs"/>
              </a:defRPr>
            </a:lvl9pPr>
          </a:lstStyle>
          <a:p>
            <a:endParaRPr lang="en-AU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67544" y="6520259"/>
            <a:ext cx="792088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FC00-DC89-41E3-864B-353065C5CC6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19504" y="6522116"/>
            <a:ext cx="3216592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6697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19256" cy="4277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65056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 and 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19256" cy="4277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>
              <a:buFont typeface="+mj-lt"/>
              <a:buAutoNum type="arabicPeriod"/>
              <a:defRPr/>
            </a:lvl1pPr>
            <a:lvl2pPr marL="971550" indent="-514350">
              <a:buFont typeface="+mj-lt"/>
              <a:buAutoNum type="alphaLcPeriod"/>
              <a:defRPr/>
            </a:lvl2pPr>
            <a:lvl3pPr marL="1371600" indent="-457200">
              <a:buFont typeface="+mj-lt"/>
              <a:buAutoNum type="romanLcPeriod"/>
              <a:defRPr/>
            </a:lvl3pPr>
            <a:lvl4pPr marL="1828800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72423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2 and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1628800"/>
            <a:ext cx="8147248" cy="246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Heading 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3379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2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1628800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Heading 2</a:t>
            </a:r>
            <a:endParaRPr lang="en-AU" dirty="0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2954363"/>
            <a:ext cx="8219256" cy="2764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591556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tex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 hasCustomPrompt="1"/>
          </p:nvPr>
        </p:nvSpPr>
        <p:spPr>
          <a:xfrm>
            <a:off x="4680232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5" name="Picture Placeholder 23"/>
          <p:cNvSpPr>
            <a:spLocks noGrp="1"/>
          </p:cNvSpPr>
          <p:nvPr>
            <p:ph type="pic" sz="quarter" idx="15" hasCustomPrompt="1"/>
          </p:nvPr>
        </p:nvSpPr>
        <p:spPr>
          <a:xfrm>
            <a:off x="6696456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6" name="Picture Placeholder 23"/>
          <p:cNvSpPr>
            <a:spLocks noGrp="1"/>
          </p:cNvSpPr>
          <p:nvPr>
            <p:ph type="pic" sz="quarter" idx="16" hasCustomPrompt="1"/>
          </p:nvPr>
        </p:nvSpPr>
        <p:spPr>
          <a:xfrm>
            <a:off x="4680232" y="3625611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6696456" y="3625611"/>
            <a:ext cx="1980000" cy="1980000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005411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0787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bullet lis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 hasCustomPrompt="1"/>
          </p:nvPr>
        </p:nvSpPr>
        <p:spPr>
          <a:xfrm>
            <a:off x="4680232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5" name="Picture Placeholder 23"/>
          <p:cNvSpPr>
            <a:spLocks noGrp="1"/>
          </p:cNvSpPr>
          <p:nvPr>
            <p:ph type="pic" sz="quarter" idx="15" hasCustomPrompt="1"/>
          </p:nvPr>
        </p:nvSpPr>
        <p:spPr>
          <a:xfrm>
            <a:off x="6696456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6" name="Picture Placeholder 23"/>
          <p:cNvSpPr>
            <a:spLocks noGrp="1"/>
          </p:cNvSpPr>
          <p:nvPr>
            <p:ph type="pic" sz="quarter" idx="16" hasCustomPrompt="1"/>
          </p:nvPr>
        </p:nvSpPr>
        <p:spPr>
          <a:xfrm>
            <a:off x="4680232" y="3625611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6696456" y="3625611"/>
            <a:ext cx="1980000" cy="1980000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0054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4426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numbered lis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 hasCustomPrompt="1"/>
          </p:nvPr>
        </p:nvSpPr>
        <p:spPr>
          <a:xfrm>
            <a:off x="4680232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5" name="Picture Placeholder 23"/>
          <p:cNvSpPr>
            <a:spLocks noGrp="1"/>
          </p:cNvSpPr>
          <p:nvPr>
            <p:ph type="pic" sz="quarter" idx="15" hasCustomPrompt="1"/>
          </p:nvPr>
        </p:nvSpPr>
        <p:spPr>
          <a:xfrm>
            <a:off x="6696456" y="1600200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6" name="Picture Placeholder 23"/>
          <p:cNvSpPr>
            <a:spLocks noGrp="1"/>
          </p:cNvSpPr>
          <p:nvPr>
            <p:ph type="pic" sz="quarter" idx="16" hasCustomPrompt="1"/>
          </p:nvPr>
        </p:nvSpPr>
        <p:spPr>
          <a:xfrm>
            <a:off x="4680232" y="3625611"/>
            <a:ext cx="1980000" cy="1980000"/>
          </a:xfr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6696456" y="3625611"/>
            <a:ext cx="1980000" cy="1980000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2"/>
          <p:cNvSpPr>
            <a:spLocks noGrp="1"/>
          </p:cNvSpPr>
          <p:nvPr>
            <p:ph idx="17" hasCustomPrompt="1"/>
          </p:nvPr>
        </p:nvSpPr>
        <p:spPr>
          <a:xfrm>
            <a:off x="467544" y="1600200"/>
            <a:ext cx="4042800" cy="400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>
              <a:buFont typeface="+mj-lt"/>
              <a:buAutoNum type="arabicPeriod"/>
              <a:defRPr/>
            </a:lvl1pPr>
            <a:lvl2pPr marL="971550" indent="-514350">
              <a:buFont typeface="+mj-lt"/>
              <a:buAutoNum type="alphaLcPeriod"/>
              <a:defRPr/>
            </a:lvl2pPr>
            <a:lvl3pPr marL="1371600" indent="-457200">
              <a:buFont typeface="+mj-lt"/>
              <a:buAutoNum type="romanLcPeriod"/>
              <a:defRPr/>
            </a:lvl3pPr>
            <a:lvl4pPr marL="1828800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3773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1, content and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1628800"/>
            <a:ext cx="4042792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3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text</a:t>
            </a:r>
            <a:endParaRPr lang="en-AU" dirty="0"/>
          </a:p>
        </p:txBody>
      </p:sp>
      <p:sp>
        <p:nvSpPr>
          <p:cNvPr id="6" name="Picture Placeholder 21"/>
          <p:cNvSpPr>
            <a:spLocks noGrp="1"/>
          </p:cNvSpPr>
          <p:nvPr>
            <p:ph type="pic" sz="quarter" idx="13" hasCustomPrompt="1"/>
          </p:nvPr>
        </p:nvSpPr>
        <p:spPr>
          <a:xfrm>
            <a:off x="4699645" y="1628800"/>
            <a:ext cx="3976811" cy="3976811"/>
          </a:xfrm>
          <a:custGeom>
            <a:avLst/>
            <a:gdLst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0 w 1944687"/>
              <a:gd name="connsiteY7" fmla="*/ 324121 h 1944688"/>
              <a:gd name="connsiteX8" fmla="*/ 324121 w 1944687"/>
              <a:gd name="connsiteY8" fmla="*/ 0 h 1944688"/>
              <a:gd name="connsiteX0" fmla="*/ 32412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324121 w 1944687"/>
              <a:gd name="connsiteY7" fmla="*/ 0 h 1944688"/>
              <a:gd name="connsiteX0" fmla="*/ 271 w 1944687"/>
              <a:gd name="connsiteY0" fmla="*/ 0 h 1944688"/>
              <a:gd name="connsiteX1" fmla="*/ 1944687 w 1944687"/>
              <a:gd name="connsiteY1" fmla="*/ 0 h 1944688"/>
              <a:gd name="connsiteX2" fmla="*/ 1944687 w 1944687"/>
              <a:gd name="connsiteY2" fmla="*/ 0 h 1944688"/>
              <a:gd name="connsiteX3" fmla="*/ 1944687 w 1944687"/>
              <a:gd name="connsiteY3" fmla="*/ 1620567 h 1944688"/>
              <a:gd name="connsiteX4" fmla="*/ 1620566 w 1944687"/>
              <a:gd name="connsiteY4" fmla="*/ 1944688 h 1944688"/>
              <a:gd name="connsiteX5" fmla="*/ 0 w 1944687"/>
              <a:gd name="connsiteY5" fmla="*/ 1944688 h 1944688"/>
              <a:gd name="connsiteX6" fmla="*/ 0 w 1944687"/>
              <a:gd name="connsiteY6" fmla="*/ 1944688 h 1944688"/>
              <a:gd name="connsiteX7" fmla="*/ 271 w 1944687"/>
              <a:gd name="connsiteY7" fmla="*/ 0 h 194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4687" h="1944688">
                <a:moveTo>
                  <a:pt x="271" y="0"/>
                </a:moveTo>
                <a:lnTo>
                  <a:pt x="1944687" y="0"/>
                </a:lnTo>
                <a:lnTo>
                  <a:pt x="1944687" y="0"/>
                </a:lnTo>
                <a:lnTo>
                  <a:pt x="1944687" y="1620567"/>
                </a:lnTo>
                <a:cubicBezTo>
                  <a:pt x="1944687" y="1799574"/>
                  <a:pt x="1799573" y="1944688"/>
                  <a:pt x="1620566" y="1944688"/>
                </a:cubicBezTo>
                <a:lnTo>
                  <a:pt x="0" y="1944688"/>
                </a:lnTo>
                <a:lnTo>
                  <a:pt x="0" y="1944688"/>
                </a:lnTo>
                <a:cubicBezTo>
                  <a:pt x="90" y="1296459"/>
                  <a:pt x="181" y="648229"/>
                  <a:pt x="271" y="0"/>
                </a:cubicBezTo>
                <a:close/>
              </a:path>
            </a:pathLst>
          </a:custGeom>
          <a:ln w="31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AU" sz="1800" dirty="0"/>
            </a:lvl1pPr>
          </a:lstStyle>
          <a:p>
            <a:r>
              <a:rPr lang="en-AU" dirty="0" smtClean="0"/>
              <a:t>[Insert image]</a:t>
            </a:r>
            <a:endParaRPr lang="en-AU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73600"/>
            <a:ext cx="8218800" cy="1144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AU" dirty="0" smtClean="0"/>
              <a:t>Click to edit Heading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580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53034"/>
            <a:ext cx="9144000" cy="220496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rgbClr val="0073C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6445"/>
            <a:ext cx="9144000" cy="3200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Heading 1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C08D3E4-671E-4009-8808-6147F088B91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4284" y="6246845"/>
            <a:ext cx="34541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Cardinia Shire Council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27932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3" r:id="rId2"/>
    <p:sldLayoutId id="2147483695" r:id="rId3"/>
    <p:sldLayoutId id="2147483700" r:id="rId4"/>
    <p:sldLayoutId id="2147483696" r:id="rId5"/>
    <p:sldLayoutId id="2147483706" r:id="rId6"/>
    <p:sldLayoutId id="2147483676" r:id="rId7"/>
    <p:sldLayoutId id="2147483705" r:id="rId8"/>
    <p:sldLayoutId id="2147483698" r:id="rId9"/>
    <p:sldLayoutId id="2147483707" r:id="rId10"/>
    <p:sldLayoutId id="2147483708" r:id="rId11"/>
    <p:sldLayoutId id="2147483703" r:id="rId12"/>
    <p:sldLayoutId id="2147483704" r:id="rId13"/>
    <p:sldLayoutId id="2147483680" r:id="rId14"/>
    <p:sldLayoutId id="2147483679" r:id="rId15"/>
    <p:sldLayoutId id="2147483701" r:id="rId16"/>
    <p:sldLayoutId id="2147483702" r:id="rId17"/>
    <p:sldLayoutId id="2147483709" r:id="rId1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utureoflocalgovernment.org.au/vim-home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9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wmf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utureoflocalgovernment.org.au/ia-member-3-1-1-agenda-and-minut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mailto:r.edge@cardinia.vic.gov.a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mailto:r.edge@cardinia.vic.gov.a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V Local Government Information Governance LGIG PowerPoint Presentation Kingston City Council 24th July 2015pptx  Microsoft PowerPoin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6808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AU" dirty="0" smtClean="0"/>
              <a:t>24</a:t>
            </a:r>
            <a:r>
              <a:rPr lang="en-AU" baseline="30000" dirty="0" smtClean="0"/>
              <a:t>th</a:t>
            </a:r>
            <a:r>
              <a:rPr lang="en-AU" dirty="0" smtClean="0"/>
              <a:t> July 2015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71600" y="3429000"/>
            <a:ext cx="7484182" cy="1800771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AU" dirty="0" smtClean="0"/>
              <a:t>MAV Local Government Information Governance</a:t>
            </a:r>
          </a:p>
          <a:p>
            <a:pPr algn="r"/>
            <a:r>
              <a:rPr lang="en-AU" dirty="0" smtClean="0"/>
              <a:t> </a:t>
            </a:r>
            <a:r>
              <a:rPr lang="en-AU" sz="3100" dirty="0" smtClean="0"/>
              <a:t>Members Meeting</a:t>
            </a:r>
          </a:p>
          <a:p>
            <a:pPr algn="r"/>
            <a:r>
              <a:rPr lang="en-AU" sz="2300" dirty="0" smtClean="0"/>
              <a:t>Hosted by: Kingston City Council</a:t>
            </a:r>
            <a:endParaRPr lang="en-AU" sz="2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6672"/>
            <a:ext cx="2560320" cy="1021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8050"/>
            <a:ext cx="1968262" cy="17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87540BD-7049-4381-82A2-5F11D6F1CBE4}" type="datetime1">
              <a:rPr lang="en-AU" smtClean="0"/>
              <a:t>24/07/2015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37FC00-DC89-41E3-864B-353065C5CC6D}" type="slidenum">
              <a:rPr lang="en-AU" smtClean="0"/>
              <a:t>10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6" y="11898"/>
            <a:ext cx="9151505" cy="6945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7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04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5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2"/>
            <a:ext cx="9198072" cy="673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5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" y="0"/>
            <a:ext cx="906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9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13" y="1196752"/>
            <a:ext cx="8964488" cy="505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260648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solidFill>
                  <a:srgbClr val="005191"/>
                </a:solidFill>
              </a:rPr>
              <a:t>Register to set up Favourites</a:t>
            </a:r>
            <a:endParaRPr lang="en-AU" sz="3200" b="1" dirty="0">
              <a:solidFill>
                <a:srgbClr val="005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06F1FDB-2D5C-46CC-AA4C-261F0F86B78C}" type="datetime1">
              <a:rPr lang="en-AU" smtClean="0"/>
              <a:t>24/07/2015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37FC00-DC89-41E3-864B-353065C5CC6D}" type="slidenum">
              <a:rPr lang="en-AU" smtClean="0"/>
              <a:t>15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0" y="-32725"/>
            <a:ext cx="91582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68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6761F10-855D-40C6-A24C-60FA62B519D2}" type="datetime1">
              <a:rPr lang="en-AU" smtClean="0"/>
              <a:t>24/07/2015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37FC00-DC89-41E3-864B-353065C5CC6D}" type="slidenum">
              <a:rPr lang="en-AU" smtClean="0"/>
              <a:t>16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2" y="-34352"/>
            <a:ext cx="9114858" cy="689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3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32829"/>
            <a:ext cx="8568952" cy="482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17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600" dirty="0" smtClean="0"/>
              <a:t>Navigating the Wiki</a:t>
            </a:r>
            <a:br>
              <a:rPr lang="en-AU" sz="3600" dirty="0" smtClean="0"/>
            </a:br>
            <a:r>
              <a:rPr lang="en-AU" sz="1600" u="sng" dirty="0">
                <a:hlinkClick r:id="rId3"/>
              </a:rPr>
              <a:t>http://futureoflocalgovernment.org.au/vim-home/</a:t>
            </a:r>
            <a:r>
              <a:rPr lang="en-AU" sz="3200" dirty="0"/>
              <a:t/>
            </a:r>
            <a:br>
              <a:rPr lang="en-AU" sz="3200" dirty="0"/>
            </a:br>
            <a:endParaRPr lang="en-A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dirty="0"/>
              <a:t> </a:t>
            </a:r>
            <a:endParaRPr lang="en-AU" dirty="0" smtClean="0"/>
          </a:p>
          <a:p>
            <a:pPr marL="0" indent="0" algn="ctr">
              <a:buNone/>
            </a:pPr>
            <a:endParaRPr lang="en-AU" sz="2000" dirty="0"/>
          </a:p>
          <a:p>
            <a:pPr marL="0" indent="0" algn="ctr">
              <a:buNone/>
            </a:pPr>
            <a:endParaRPr lang="en-AU" sz="2000" dirty="0"/>
          </a:p>
          <a:p>
            <a:pPr marL="0" indent="0" algn="ctr">
              <a:buNone/>
            </a:pPr>
            <a:endParaRPr lang="en-AU" sz="2000" dirty="0" smtClean="0"/>
          </a:p>
          <a:p>
            <a:pPr marL="0" indent="0" algn="ctr">
              <a:buNone/>
            </a:pPr>
            <a:endParaRPr lang="en-AU" sz="2000" dirty="0"/>
          </a:p>
          <a:p>
            <a:pPr marL="0" indent="0" algn="ctr">
              <a:buNone/>
            </a:pPr>
            <a:endParaRPr lang="en-AU" sz="2000" dirty="0" smtClean="0"/>
          </a:p>
          <a:p>
            <a:pPr marL="0" indent="0">
              <a:buNone/>
            </a:pPr>
            <a:r>
              <a:rPr lang="en-AU" sz="2000" dirty="0" smtClean="0"/>
              <a:t>Username</a:t>
            </a:r>
            <a:r>
              <a:rPr lang="en-AU" sz="2000" dirty="0"/>
              <a:t>: </a:t>
            </a:r>
            <a:r>
              <a:rPr lang="en-AU" sz="2000" dirty="0" err="1">
                <a:solidFill>
                  <a:schemeClr val="bg1"/>
                </a:solidFill>
              </a:rPr>
              <a:t>ecm</a:t>
            </a:r>
            <a:r>
              <a:rPr lang="en-AU" sz="2000" dirty="0">
                <a:solidFill>
                  <a:schemeClr val="bg1"/>
                </a:solidFill>
              </a:rPr>
              <a:t>-member</a:t>
            </a:r>
            <a:r>
              <a:rPr lang="en-AU" sz="2000" dirty="0"/>
              <a:t/>
            </a:r>
            <a:br>
              <a:rPr lang="en-AU" sz="2000" dirty="0"/>
            </a:br>
            <a:r>
              <a:rPr lang="en-AU" sz="2000" dirty="0" smtClean="0"/>
              <a:t>Password</a:t>
            </a:r>
            <a:r>
              <a:rPr lang="en-AU" sz="2000" dirty="0"/>
              <a:t>: </a:t>
            </a:r>
            <a:r>
              <a:rPr lang="en-AU" sz="2000" dirty="0">
                <a:solidFill>
                  <a:schemeClr val="bg1"/>
                </a:solidFill>
              </a:rPr>
              <a:t>7C#8U42w63ozsP$R</a:t>
            </a:r>
          </a:p>
          <a:p>
            <a:endParaRPr lang="en-AU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pic>
        <p:nvPicPr>
          <p:cNvPr id="6" name="Picture 1" descr="MAV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7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18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I’m going to be a grandma!</a:t>
            </a:r>
            <a:endParaRPr lang="en-AU" dirty="0"/>
          </a:p>
        </p:txBody>
      </p:sp>
      <p:pic>
        <p:nvPicPr>
          <p:cNvPr id="4100" name="Picture 4" descr="C:\Users\edger.CSC.003\AppData\Local\Microsoft\Windows\Temporary Internet Files\Content.IE5\KRDDAFJL\shutterstock_7468985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60" y="1772816"/>
            <a:ext cx="6583750" cy="420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68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16216" y="6367446"/>
            <a:ext cx="2133600" cy="365125"/>
          </a:xfrm>
        </p:spPr>
        <p:txBody>
          <a:bodyPr/>
          <a:lstStyle/>
          <a:p>
            <a:fld id="{3C08D3E4-671E-4009-8808-6147F088B916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Autofit/>
          </a:bodyPr>
          <a:lstStyle/>
          <a:p>
            <a:r>
              <a:rPr lang="en-AU" sz="3600" dirty="0" err="1" smtClean="0"/>
              <a:t>LGIG</a:t>
            </a:r>
            <a:r>
              <a:rPr lang="en-AU" sz="3600" dirty="0" smtClean="0"/>
              <a:t> Committee Meeting</a:t>
            </a:r>
            <a:endParaRPr lang="en-A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348880"/>
            <a:ext cx="8219256" cy="3528392"/>
          </a:xfrm>
        </p:spPr>
        <p:txBody>
          <a:bodyPr/>
          <a:lstStyle/>
          <a:p>
            <a:endParaRPr lang="en-AU" sz="2800" dirty="0" smtClean="0"/>
          </a:p>
          <a:p>
            <a:r>
              <a:rPr lang="en-AU" sz="2400" dirty="0" smtClean="0"/>
              <a:t>Move to new office a great opportunity for change</a:t>
            </a:r>
          </a:p>
          <a:p>
            <a:r>
              <a:rPr lang="en-AU" sz="2400" dirty="0" err="1" smtClean="0"/>
              <a:t>ABW</a:t>
            </a:r>
            <a:r>
              <a:rPr lang="en-AU" sz="2400" dirty="0" smtClean="0"/>
              <a:t> is the future of working models</a:t>
            </a:r>
          </a:p>
          <a:p>
            <a:r>
              <a:rPr lang="en-AU" sz="2400" dirty="0" smtClean="0"/>
              <a:t>Significant shift from traditional ways of working</a:t>
            </a:r>
          </a:p>
          <a:p>
            <a:r>
              <a:rPr lang="en-AU" sz="2400" dirty="0" smtClean="0"/>
              <a:t>Greater flexibility and use of technology</a:t>
            </a:r>
            <a:endParaRPr lang="en-AU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58513"/>
              </p:ext>
            </p:extLst>
          </p:nvPr>
        </p:nvGraphicFramePr>
        <p:xfrm>
          <a:off x="323528" y="1124745"/>
          <a:ext cx="8352928" cy="49055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592"/>
                <a:gridCol w="5112667"/>
                <a:gridCol w="1007515"/>
                <a:gridCol w="921781"/>
                <a:gridCol w="922373"/>
              </a:tblGrid>
              <a:tr h="560465">
                <a:tc gridSpan="5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300" spc="600" dirty="0">
                          <a:effectLst/>
                        </a:rPr>
                        <a:t>Action and Agreement Record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43450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No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Actions and Agreements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</a:tabLst>
                      </a:pPr>
                      <a:r>
                        <a:rPr lang="en-AU" sz="900">
                          <a:effectLst/>
                        </a:rPr>
                        <a:t>Who</a:t>
                      </a:r>
                      <a:endParaRPr lang="en-AU" sz="900" b="1" i="1">
                        <a:effectLst/>
                        <a:latin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When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Completed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86902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1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Organise a meeting with John Hennessy re ongoing group governance and outputs and message to CEO’s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Tim Newbegin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30/4/2015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Completed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2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Review the current MAV ECM Step Program participant list.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11/3/2015 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Completed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3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Send out new logins to all members for the WIKI. (sent to new members)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30/4/2015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Completed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4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>
                          <a:effectLst/>
                        </a:rPr>
                        <a:t>Key drivers for cloud performance paper (</a:t>
                      </a:r>
                      <a:r>
                        <a:rPr lang="en-AU" sz="1000" dirty="0" err="1">
                          <a:effectLst/>
                        </a:rPr>
                        <a:t>CPDP</a:t>
                      </a:r>
                      <a:r>
                        <a:rPr lang="en-AU" sz="1000" dirty="0">
                          <a:effectLst/>
                        </a:rPr>
                        <a:t>) circulate to members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 smtClean="0">
                          <a:effectLst/>
                        </a:rPr>
                        <a:t>26 June </a:t>
                      </a:r>
                      <a:r>
                        <a:rPr lang="en-AU" sz="1000" dirty="0">
                          <a:effectLst/>
                        </a:rPr>
                        <a:t>2015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Completed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5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Terms of Reference – send to Committee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14 July 2015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>
                          <a:effectLst/>
                        </a:rPr>
                        <a:t>Completed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6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Benchmarking document – approval to develop and distribute document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Tim Newbegin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In Progress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7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Records in the news uploaded to wiki and email link to members 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 smtClean="0">
                          <a:effectLst/>
                        </a:rPr>
                        <a:t>7 July 2015</a:t>
                      </a:r>
                      <a:r>
                        <a:rPr lang="en-AU" sz="10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 smtClean="0">
                          <a:effectLst/>
                        </a:rPr>
                        <a:t>Completed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  <a:tr h="43450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8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Digital Capability Framework (National Archives) email link to members 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>
                          <a:effectLst/>
                        </a:rPr>
                        <a:t>Ruth Edge</a:t>
                      </a:r>
                      <a:endParaRPr lang="en-AU" sz="10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 smtClean="0">
                          <a:effectLst/>
                        </a:rPr>
                        <a:t>7 July 2015</a:t>
                      </a:r>
                      <a:r>
                        <a:rPr lang="en-AU" sz="10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000" dirty="0" smtClean="0">
                          <a:effectLst/>
                        </a:rPr>
                        <a:t>Completed</a:t>
                      </a:r>
                      <a:endParaRPr lang="en-AU" sz="1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2835" marR="62835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55688" y="1520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38088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4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AU" altLang="en-US" sz="14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en-AU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MAV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8810"/>
            <a:ext cx="1403648" cy="122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8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3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r>
              <a:rPr lang="en-AU" dirty="0" smtClean="0"/>
              <a:t>Agenda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052736"/>
            <a:ext cx="8424936" cy="4824536"/>
          </a:xfrm>
          <a:solidFill>
            <a:schemeClr val="bg1"/>
          </a:solidFill>
        </p:spPr>
        <p:txBody>
          <a:bodyPr/>
          <a:lstStyle/>
          <a:p>
            <a:pPr marL="0" indent="0" fontAlgn="t">
              <a:buNone/>
            </a:pPr>
            <a:r>
              <a:rPr lang="en-AU" sz="1800" dirty="0" smtClean="0"/>
              <a:t>11.00AM     Welcome </a:t>
            </a:r>
            <a:r>
              <a:rPr lang="en-AU" sz="1800" dirty="0"/>
              <a:t>and </a:t>
            </a:r>
            <a:r>
              <a:rPr lang="en-AU" sz="1800" dirty="0" smtClean="0"/>
              <a:t>Apologies                                                         </a:t>
            </a:r>
            <a:r>
              <a:rPr lang="en-A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Tim Newbegin </a:t>
            </a:r>
            <a:endParaRPr lang="en-A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fontAlgn="t">
              <a:buNone/>
            </a:pPr>
            <a:r>
              <a:rPr lang="en-AU" sz="1800" dirty="0"/>
              <a:t> </a:t>
            </a:r>
          </a:p>
          <a:p>
            <a:pPr marL="0" indent="0" fontAlgn="t">
              <a:buNone/>
            </a:pPr>
            <a:r>
              <a:rPr lang="en-AU" sz="1800" dirty="0" smtClean="0"/>
              <a:t>11.10AM      Welcome to Kingston City Council                                        Sandra </a:t>
            </a:r>
            <a:r>
              <a:rPr lang="en-AU" sz="1800" dirty="0"/>
              <a:t>Pickett</a:t>
            </a:r>
          </a:p>
          <a:p>
            <a:pPr marL="0" indent="0" fontAlgn="t">
              <a:buNone/>
            </a:pPr>
            <a:endParaRPr lang="en-AU" sz="1800" dirty="0" smtClean="0"/>
          </a:p>
          <a:p>
            <a:pPr marL="0" indent="0" fontAlgn="t">
              <a:buNone/>
            </a:pPr>
            <a:r>
              <a:rPr lang="en-AU" sz="1800" dirty="0" smtClean="0"/>
              <a:t>11.30AM      Privacy</a:t>
            </a:r>
            <a:r>
              <a:rPr lang="en-AU" sz="1800" dirty="0"/>
              <a:t>, Data Protection, Local Government </a:t>
            </a:r>
            <a:r>
              <a:rPr lang="en-AU" sz="1800" dirty="0" smtClean="0"/>
              <a:t>                       David </a:t>
            </a:r>
            <a:r>
              <a:rPr lang="en-AU" sz="1800" dirty="0"/>
              <a:t>Taylor</a:t>
            </a:r>
            <a:endParaRPr lang="en-AU" sz="1800" dirty="0" smtClean="0"/>
          </a:p>
          <a:p>
            <a:pPr marL="0" indent="0" fontAlgn="t">
              <a:buNone/>
            </a:pPr>
            <a:r>
              <a:rPr lang="en-AU" sz="1800" dirty="0" smtClean="0"/>
              <a:t>                                          in </a:t>
            </a:r>
            <a:r>
              <a:rPr lang="en-AU" sz="1800" dirty="0"/>
              <a:t>the Cloud – Report on Forum</a:t>
            </a:r>
            <a:endParaRPr lang="en-AU" sz="1800" dirty="0" smtClean="0"/>
          </a:p>
          <a:p>
            <a:pPr marL="0" indent="0" fontAlgn="t">
              <a:buNone/>
            </a:pPr>
            <a:r>
              <a:rPr lang="en-AU" sz="1800" dirty="0" smtClean="0"/>
              <a:t>11.50AM      Business Report/Discussion                                                 </a:t>
            </a:r>
            <a:r>
              <a:rPr lang="en-A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Tim </a:t>
            </a:r>
            <a:r>
              <a:rPr lang="en-A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Newbegin </a:t>
            </a:r>
            <a:endParaRPr lang="en-AU" sz="1800" dirty="0"/>
          </a:p>
          <a:p>
            <a:pPr lvl="3" fontAlgn="t">
              <a:buFont typeface="+mj-lt"/>
              <a:buAutoNum type="arabicPeriod"/>
            </a:pPr>
            <a:r>
              <a:rPr lang="en-AU" sz="1800" dirty="0" smtClean="0"/>
              <a:t>Reforming Group</a:t>
            </a:r>
            <a:r>
              <a:rPr lang="en-AU" sz="1800" dirty="0"/>
              <a:t> </a:t>
            </a:r>
            <a:r>
              <a:rPr lang="en-AU" sz="1800" dirty="0" smtClean="0"/>
              <a:t>Governance/Report back from the Committee</a:t>
            </a:r>
            <a:endParaRPr lang="en-AU" sz="1800" dirty="0"/>
          </a:p>
          <a:p>
            <a:pPr lvl="3" fontAlgn="t">
              <a:buFont typeface="+mj-lt"/>
              <a:buAutoNum type="arabicPeriod"/>
            </a:pPr>
            <a:r>
              <a:rPr lang="en-AU" sz="1800" dirty="0"/>
              <a:t>Report of meeting with John Hennessy</a:t>
            </a:r>
          </a:p>
          <a:p>
            <a:pPr lvl="3" fontAlgn="t">
              <a:buFont typeface="+mj-lt"/>
              <a:buAutoNum type="arabicPeriod"/>
            </a:pPr>
            <a:r>
              <a:rPr lang="en-AU" sz="1800" dirty="0" err="1"/>
              <a:t>LGIT</a:t>
            </a:r>
            <a:r>
              <a:rPr lang="en-AU" sz="1800" dirty="0"/>
              <a:t> Terms of </a:t>
            </a:r>
            <a:r>
              <a:rPr lang="en-AU" sz="1800" dirty="0" smtClean="0"/>
              <a:t>Reference                                                    Ruth Edge</a:t>
            </a:r>
            <a:endParaRPr lang="en-AU" sz="1800" dirty="0"/>
          </a:p>
          <a:p>
            <a:pPr lvl="3" fontAlgn="t">
              <a:buFont typeface="+mj-lt"/>
              <a:buAutoNum type="arabicPeriod"/>
            </a:pPr>
            <a:r>
              <a:rPr lang="en-AU" sz="1800" dirty="0"/>
              <a:t>Current membership </a:t>
            </a:r>
            <a:r>
              <a:rPr lang="en-AU" sz="1800" dirty="0" smtClean="0"/>
              <a:t>report                                               Ruth Edge</a:t>
            </a:r>
          </a:p>
          <a:p>
            <a:pPr lvl="3" fontAlgn="t">
              <a:buFont typeface="+mj-lt"/>
              <a:buAutoNum type="arabicPeriod"/>
            </a:pPr>
            <a:r>
              <a:rPr lang="en-AU" sz="1800" dirty="0" smtClean="0"/>
              <a:t>SAI Global report                                                                 Ruth Edge</a:t>
            </a:r>
          </a:p>
          <a:p>
            <a:pPr lvl="3" fontAlgn="t">
              <a:buFont typeface="+mj-lt"/>
              <a:buAutoNum type="arabicPeriod"/>
            </a:pPr>
            <a:r>
              <a:rPr lang="en-AU" sz="1800" dirty="0" smtClean="0"/>
              <a:t>Navigating the Wiki	                        	                         Ruth Edge</a:t>
            </a:r>
            <a:endParaRPr lang="en-AU" sz="1800" dirty="0"/>
          </a:p>
          <a:p>
            <a:pPr marL="0" indent="0" fontAlgn="t">
              <a:buNone/>
            </a:pPr>
            <a:r>
              <a:rPr lang="en-AU" sz="1800" dirty="0" smtClean="0"/>
              <a:t>1.00PM         Lunch and Networking</a:t>
            </a:r>
          </a:p>
          <a:p>
            <a:pPr marL="0" indent="0" fontAlgn="t">
              <a:buNone/>
            </a:pPr>
            <a:endParaRPr lang="en-AU" sz="1800" dirty="0"/>
          </a:p>
          <a:p>
            <a:pPr marL="0" indent="0" fontAlgn="t">
              <a:buNone/>
            </a:pPr>
            <a:endParaRPr lang="en-AU" sz="1800" dirty="0"/>
          </a:p>
          <a:p>
            <a:pPr marL="0" indent="0">
              <a:buNone/>
            </a:pPr>
            <a:endParaRPr lang="en-AU" sz="1800" dirty="0"/>
          </a:p>
        </p:txBody>
      </p:sp>
      <p:pic>
        <p:nvPicPr>
          <p:cNvPr id="7" name="Picture 4" descr="C:\Users\JacksonB\AppData\Local\Microsoft\Windows\Temporary Internet Files\Content.IE5\B7WRY116\iCloud-Storage-API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01208"/>
            <a:ext cx="1869678" cy="8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acksonB\AppData\Local\Microsoft\Windows\Temporary Internet Files\Content.IE5\B7WRY116\question mark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108012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acksonB\AppData\Local\Microsoft\Windows\Temporary Internet Files\Content.IE5\TL3XJHQW\3388887358_3a5e89d092_z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25144"/>
            <a:ext cx="1001272" cy="151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acksonB\AppData\Local\Microsoft\Windows\Temporary Internet Files\Content.IE5\TL3XJHQW\computer_learning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6251"/>
            <a:ext cx="1294879" cy="94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MAV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acksonB\AppData\Local\Microsoft\Windows\Temporary Internet Files\Content.IE5\PJR7VS7B\megaphone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45578"/>
            <a:ext cx="629816" cy="62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1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r>
              <a:rPr lang="en-AU" dirty="0" smtClean="0"/>
              <a:t>Agenda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7154" y="1232830"/>
            <a:ext cx="8568952" cy="4083550"/>
          </a:xfrm>
          <a:solidFill>
            <a:schemeClr val="bg1"/>
          </a:solidFill>
        </p:spPr>
        <p:txBody>
          <a:bodyPr/>
          <a:lstStyle/>
          <a:p>
            <a:pPr marL="0" indent="0" fontAlgn="t">
              <a:buNone/>
            </a:pPr>
            <a:endParaRPr lang="en-AU" sz="1400" dirty="0"/>
          </a:p>
          <a:p>
            <a:pPr marL="0" indent="0" fontAlgn="t">
              <a:buNone/>
            </a:pPr>
            <a:r>
              <a:rPr lang="en-AU" sz="2000" dirty="0" smtClean="0"/>
              <a:t>1.30PM         Priorities </a:t>
            </a:r>
            <a:r>
              <a:rPr lang="en-AU" sz="2000" dirty="0"/>
              <a:t>for 2015-2016</a:t>
            </a:r>
            <a:r>
              <a:rPr lang="en-AU" sz="2000" dirty="0" smtClean="0"/>
              <a:t>:                                           </a:t>
            </a:r>
            <a:r>
              <a:rPr lang="en-A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Tim </a:t>
            </a:r>
            <a:r>
              <a:rPr lang="en-A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Newbegin </a:t>
            </a:r>
            <a:endParaRPr lang="en-AU" sz="2000" dirty="0"/>
          </a:p>
          <a:p>
            <a:pPr marL="0" indent="0" fontAlgn="t">
              <a:buNone/>
            </a:pPr>
            <a:r>
              <a:rPr lang="en-AU" sz="2000" dirty="0" smtClean="0"/>
              <a:t>                                White </a:t>
            </a:r>
            <a:r>
              <a:rPr lang="en-AU" sz="2000" dirty="0"/>
              <a:t>paper submission from </a:t>
            </a:r>
            <a:r>
              <a:rPr lang="en-AU" sz="2000" dirty="0" err="1" smtClean="0"/>
              <a:t>eAssure</a:t>
            </a:r>
            <a:r>
              <a:rPr lang="en-AU" sz="2000" dirty="0"/>
              <a:t>  </a:t>
            </a:r>
            <a:endParaRPr lang="en-AU" sz="2000" dirty="0" smtClean="0"/>
          </a:p>
          <a:p>
            <a:pPr marL="0" indent="0" fontAlgn="t">
              <a:buNone/>
            </a:pPr>
            <a:endParaRPr lang="en-AU" sz="2000" dirty="0"/>
          </a:p>
          <a:p>
            <a:pPr marL="0" indent="0" fontAlgn="t">
              <a:buNone/>
            </a:pPr>
            <a:r>
              <a:rPr lang="en-AU" sz="2000" dirty="0" smtClean="0"/>
              <a:t>2.30PM         Partnership Reports</a:t>
            </a:r>
            <a:endParaRPr lang="en-AU" sz="2000" dirty="0"/>
          </a:p>
          <a:p>
            <a:pPr lvl="3" fontAlgn="t">
              <a:buFont typeface="+mj-lt"/>
              <a:buAutoNum type="arabicPeriod"/>
            </a:pPr>
            <a:r>
              <a:rPr lang="en-AU" dirty="0"/>
              <a:t>Grace New Initiatives                 </a:t>
            </a:r>
            <a:r>
              <a:rPr lang="en-AU" dirty="0" smtClean="0"/>
              <a:t>                              </a:t>
            </a:r>
            <a:r>
              <a:rPr lang="en-AU" dirty="0"/>
              <a:t>Kristy Searle</a:t>
            </a:r>
          </a:p>
          <a:p>
            <a:pPr lvl="3" fontAlgn="t">
              <a:buFont typeface="+mj-lt"/>
              <a:buAutoNum type="arabicPeriod"/>
            </a:pPr>
            <a:r>
              <a:rPr lang="en-AU" dirty="0" err="1"/>
              <a:t>PROV</a:t>
            </a:r>
            <a:r>
              <a:rPr lang="en-AU" dirty="0"/>
              <a:t> </a:t>
            </a:r>
            <a:r>
              <a:rPr lang="en-AU" dirty="0" err="1"/>
              <a:t>CPDP</a:t>
            </a:r>
            <a:r>
              <a:rPr lang="en-AU" dirty="0"/>
              <a:t> Collaboration        </a:t>
            </a:r>
            <a:r>
              <a:rPr lang="en-AU" dirty="0" smtClean="0"/>
              <a:t>                               </a:t>
            </a:r>
            <a:r>
              <a:rPr lang="en-AU" dirty="0"/>
              <a:t>Alan Kong</a:t>
            </a:r>
          </a:p>
          <a:p>
            <a:pPr lvl="3" fontAlgn="t">
              <a:buFont typeface="+mj-lt"/>
              <a:buAutoNum type="arabicPeriod"/>
            </a:pPr>
            <a:r>
              <a:rPr lang="en-AU" dirty="0" err="1"/>
              <a:t>ECM</a:t>
            </a:r>
            <a:r>
              <a:rPr lang="en-AU" dirty="0"/>
              <a:t> Step </a:t>
            </a:r>
            <a:r>
              <a:rPr lang="en-AU" dirty="0" smtClean="0"/>
              <a:t>Program/Audits                                  Toula </a:t>
            </a:r>
            <a:r>
              <a:rPr lang="en-AU" dirty="0"/>
              <a:t>Varvarigos</a:t>
            </a:r>
          </a:p>
          <a:p>
            <a:pPr lvl="3" fontAlgn="t">
              <a:buFont typeface="+mj-lt"/>
              <a:buAutoNum type="arabicPeriod"/>
            </a:pPr>
            <a:r>
              <a:rPr lang="en-AU" dirty="0" smtClean="0"/>
              <a:t>Benchmarking</a:t>
            </a:r>
            <a:endParaRPr lang="en-AU" sz="2000" dirty="0"/>
          </a:p>
          <a:p>
            <a:pPr marL="0" indent="0">
              <a:buNone/>
            </a:pPr>
            <a:r>
              <a:rPr lang="en-AU" sz="2000" dirty="0" smtClean="0"/>
              <a:t>3.00PM         Other Business				      </a:t>
            </a:r>
            <a:r>
              <a:rPr lang="en-A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Tim Newbegin </a:t>
            </a:r>
            <a:endParaRPr lang="en-AU" sz="2000" dirty="0" smtClean="0"/>
          </a:p>
          <a:p>
            <a:pPr marL="0" indent="0" algn="ctr">
              <a:buNone/>
            </a:pPr>
            <a:r>
              <a:rPr lang="en-AU" sz="2000" dirty="0" smtClean="0"/>
              <a:t>Close</a:t>
            </a:r>
            <a:endParaRPr lang="en-AU" sz="2000" dirty="0"/>
          </a:p>
        </p:txBody>
      </p:sp>
      <p:pic>
        <p:nvPicPr>
          <p:cNvPr id="6" name="Picture 2" descr="C:\Users\JacksonB\AppData\Local\Microsoft\Windows\Temporary Internet Files\Content.IE5\PJR7VS7B\group-hug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17" y="1937938"/>
            <a:ext cx="1584176" cy="105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acksonB\AppData\Local\Microsoft\Windows\Temporary Internet Files\Content.IE5\B7WRY116\light-bulb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84536"/>
            <a:ext cx="1114836" cy="104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acksonB\AppData\Local\Microsoft\Windows\Temporary Internet Files\Content.IE5\TL3XJHQW\20111128-en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270" y="2749006"/>
            <a:ext cx="1710722" cy="78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acksonB\AppData\Local\Microsoft\Windows\Temporary Internet Files\Content.IE5\B7WRY116\file-folders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37" y="5316379"/>
            <a:ext cx="901389" cy="9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acksonB\AppData\Local\Microsoft\Windows\Temporary Internet Files\Content.IE5\TL3XJHQW\traffic_light_greenss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1016375" cy="120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acksonB\AppData\Local\Microsoft\Windows\Temporary Internet Files\Content.IE5\B7WRY116\person-on-mountain-top-resize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427" y="5231321"/>
            <a:ext cx="1480124" cy="98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acksonB\AppData\Local\Microsoft\Windows\Temporary Internet Files\Content.IE5\5KQXBW8E\money_symbol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560514"/>
            <a:ext cx="579115" cy="57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26" y="5330327"/>
            <a:ext cx="81260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acksonB\AppData\Local\Microsoft\Windows\Temporary Internet Files\Content.IE5\PJR7VS7B\trees-1325999148XAJ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184536"/>
            <a:ext cx="2232248" cy="105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JacksonB\AppData\Local\Microsoft\Windows\Temporary Internet Files\Content.IE5\PJR7VS7B\9433265054_0cb5da35ba_z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67" y="4782686"/>
            <a:ext cx="1069056" cy="106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MAVLogo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Terms of Reference</a:t>
            </a:r>
            <a:endParaRPr lang="en-A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sz="2000" dirty="0" smtClean="0"/>
              <a:t>Update to approved IM Group Terms of Reference </a:t>
            </a:r>
          </a:p>
          <a:p>
            <a:pPr marL="857250" lvl="1" indent="-457200"/>
            <a:r>
              <a:rPr lang="en-AU" sz="1600" dirty="0" smtClean="0"/>
              <a:t>Was approved by members at </a:t>
            </a:r>
            <a:r>
              <a:rPr lang="en-AU" sz="1600" dirty="0" err="1" smtClean="0"/>
              <a:t>YRC</a:t>
            </a:r>
            <a:r>
              <a:rPr lang="en-AU" sz="1600" dirty="0" smtClean="0"/>
              <a:t> 24</a:t>
            </a:r>
            <a:r>
              <a:rPr lang="en-AU" sz="1600" baseline="30000" dirty="0" smtClean="0"/>
              <a:t>th</a:t>
            </a:r>
            <a:r>
              <a:rPr lang="en-AU" sz="1600" dirty="0" smtClean="0"/>
              <a:t> August 2014</a:t>
            </a:r>
          </a:p>
          <a:p>
            <a:pPr marL="857250" lvl="1" indent="-457200"/>
            <a:r>
              <a:rPr lang="en-AU" sz="1600" dirty="0" smtClean="0"/>
              <a:t>Reviewed post meeting with John Hennessy in June 2015</a:t>
            </a:r>
          </a:p>
          <a:p>
            <a:pPr marL="857250" lvl="1" indent="-457200"/>
            <a:r>
              <a:rPr lang="en-AU" sz="1600" dirty="0" smtClean="0"/>
              <a:t>Reviewed by representatives from the Committee in July 2015</a:t>
            </a:r>
          </a:p>
          <a:p>
            <a:pPr marL="857250" lvl="1" indent="-457200"/>
            <a:r>
              <a:rPr lang="en-AU" sz="1600" dirty="0" smtClean="0"/>
              <a:t>Sent to all member Councils July 2015 for review and comment</a:t>
            </a:r>
          </a:p>
          <a:p>
            <a:pPr marL="857250" lvl="1" indent="-457200"/>
            <a:r>
              <a:rPr lang="en-AU" sz="1600" dirty="0" smtClean="0"/>
              <a:t>Posted on wiki in July 2015 inviting comment</a:t>
            </a:r>
          </a:p>
          <a:p>
            <a:pPr marL="857250" lvl="1" indent="-457200"/>
            <a:r>
              <a:rPr lang="en-AU" sz="1600" dirty="0" smtClean="0"/>
              <a:t>Can be viewed </a:t>
            </a:r>
            <a:r>
              <a:rPr lang="en-AU" sz="1600" dirty="0"/>
              <a:t>on the wiki </a:t>
            </a:r>
            <a:r>
              <a:rPr lang="en-AU" sz="1600" dirty="0">
                <a:hlinkClick r:id="rId2"/>
              </a:rPr>
              <a:t>http://futureoflocalgovernment.org.au/ia-member-3-1-1-agenda-and-minutes</a:t>
            </a:r>
            <a:r>
              <a:rPr lang="en-AU" sz="1600" dirty="0" smtClean="0">
                <a:hlinkClick r:id="rId2"/>
              </a:rPr>
              <a:t>/</a:t>
            </a:r>
            <a:r>
              <a:rPr lang="en-AU" sz="1600" dirty="0" smtClean="0"/>
              <a:t> </a:t>
            </a:r>
          </a:p>
          <a:p>
            <a:pPr marL="857250" lvl="1" indent="-457200"/>
            <a:r>
              <a:rPr lang="en-AU" sz="1600" dirty="0" smtClean="0"/>
              <a:t>Need a decision on our governance structure before we can act to move forward on the 2015-2016 strategy</a:t>
            </a:r>
          </a:p>
          <a:p>
            <a:pPr marL="857250" lvl="1" indent="-457200"/>
            <a:r>
              <a:rPr lang="en-AU" sz="1600" dirty="0" smtClean="0"/>
              <a:t>Need to reform the Committee structure with formal position statements (included within the Terms of Reference)</a:t>
            </a:r>
          </a:p>
          <a:p>
            <a:pPr marL="857250" lvl="1" indent="-457200"/>
            <a:r>
              <a:rPr lang="en-AU" sz="1600" dirty="0" smtClean="0"/>
              <a:t>Need formal financial management plan prior to John issuing invoices</a:t>
            </a:r>
          </a:p>
          <a:p>
            <a:pPr marL="857250" lvl="1" indent="-457200"/>
            <a:r>
              <a:rPr lang="en-AU" sz="1600" dirty="0" smtClean="0"/>
              <a:t>Need approval of strategic direction prior to John issuing invoices</a:t>
            </a:r>
          </a:p>
          <a:p>
            <a:pPr marL="857250" lvl="1" indent="-457200"/>
            <a:r>
              <a:rPr lang="en-AU" sz="1600" dirty="0" smtClean="0"/>
              <a:t>May be seeking appointment on a communication officer/admin support</a:t>
            </a:r>
          </a:p>
          <a:p>
            <a:pPr marL="857250" lvl="1" indent="-457200"/>
            <a:endParaRPr lang="en-AU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pic>
        <p:nvPicPr>
          <p:cNvPr id="6" name="Picture 1" descr="MAV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66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6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Current Membership Report</a:t>
            </a:r>
            <a:endParaRPr lang="en-A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4565103"/>
          </a:xfrm>
        </p:spPr>
        <p:txBody>
          <a:bodyPr/>
          <a:lstStyle/>
          <a:p>
            <a:r>
              <a:rPr lang="en-AU" sz="2000" dirty="0" smtClean="0"/>
              <a:t>There are 64 member Councils</a:t>
            </a:r>
          </a:p>
          <a:p>
            <a:pPr lvl="2"/>
            <a:r>
              <a:rPr lang="en-AU" sz="1200" dirty="0" smtClean="0"/>
              <a:t>32 Councils accepted attendance today with one or more attending</a:t>
            </a:r>
          </a:p>
          <a:p>
            <a:pPr lvl="2"/>
            <a:r>
              <a:rPr lang="en-AU" sz="1200" dirty="0" smtClean="0"/>
              <a:t>We had to decline late acceptances due to capacity</a:t>
            </a:r>
          </a:p>
          <a:p>
            <a:r>
              <a:rPr lang="en-AU" sz="2000" dirty="0" smtClean="0"/>
              <a:t>Distribution lists are continually updated </a:t>
            </a:r>
            <a:r>
              <a:rPr lang="en-AU" sz="1400" dirty="0" smtClean="0"/>
              <a:t>but we depend on your advice of any changes</a:t>
            </a:r>
          </a:p>
          <a:p>
            <a:pPr lvl="1"/>
            <a:r>
              <a:rPr lang="en-AU" sz="1600" dirty="0" smtClean="0"/>
              <a:t>Receiving bounce backs from Loddon, Hepburn and Hindmarsh</a:t>
            </a:r>
          </a:p>
          <a:p>
            <a:pPr lvl="1"/>
            <a:r>
              <a:rPr lang="en-AU" sz="1600" dirty="0" smtClean="0"/>
              <a:t>143 subscribers to our list</a:t>
            </a:r>
          </a:p>
          <a:p>
            <a:pPr lvl="2"/>
            <a:r>
              <a:rPr lang="en-AU" sz="1200" dirty="0" smtClean="0"/>
              <a:t>Includes 3 </a:t>
            </a:r>
            <a:r>
              <a:rPr lang="en-AU" sz="1200" dirty="0" err="1" smtClean="0"/>
              <a:t>CEOs</a:t>
            </a:r>
            <a:endParaRPr lang="en-AU" sz="1200" dirty="0" smtClean="0"/>
          </a:p>
          <a:p>
            <a:pPr lvl="2"/>
            <a:r>
              <a:rPr lang="en-AU" sz="1200" dirty="0" smtClean="0"/>
              <a:t>3 known Governance Professionals</a:t>
            </a:r>
          </a:p>
          <a:p>
            <a:pPr lvl="2"/>
            <a:r>
              <a:rPr lang="en-AU" sz="1200" dirty="0" smtClean="0"/>
              <a:t>4 known IT Professionals</a:t>
            </a:r>
          </a:p>
          <a:p>
            <a:pPr lvl="2"/>
            <a:r>
              <a:rPr lang="en-AU" sz="1200" dirty="0" smtClean="0"/>
              <a:t>2 known Business Analysts</a:t>
            </a:r>
            <a:endParaRPr lang="en-AU" sz="1200" dirty="0"/>
          </a:p>
          <a:p>
            <a:pPr lvl="2"/>
            <a:r>
              <a:rPr lang="en-AU" sz="1200" dirty="0" err="1" smtClean="0"/>
              <a:t>FOI</a:t>
            </a:r>
            <a:r>
              <a:rPr lang="en-AU" sz="1200" dirty="0" smtClean="0"/>
              <a:t> and Privacy Officers</a:t>
            </a:r>
          </a:p>
          <a:p>
            <a:r>
              <a:rPr lang="en-AU" sz="2000" dirty="0" smtClean="0"/>
              <a:t>Records Management in the News</a:t>
            </a:r>
          </a:p>
          <a:p>
            <a:pPr lvl="1"/>
            <a:r>
              <a:rPr lang="en-AU" sz="1600" dirty="0" smtClean="0"/>
              <a:t>Members should be receiving news notices each month</a:t>
            </a:r>
          </a:p>
          <a:p>
            <a:pPr lvl="2"/>
            <a:r>
              <a:rPr lang="en-AU" sz="1200" dirty="0" smtClean="0"/>
              <a:t>Commenced May</a:t>
            </a:r>
          </a:p>
          <a:p>
            <a:pPr lvl="2"/>
            <a:r>
              <a:rPr lang="en-AU" sz="1200" dirty="0" smtClean="0"/>
              <a:t>If you are not receiving them please email Ruth on </a:t>
            </a:r>
            <a:r>
              <a:rPr lang="en-AU" sz="1200" dirty="0" smtClean="0">
                <a:hlinkClick r:id="rId2"/>
              </a:rPr>
              <a:t>r.edge@cardinia.vic.gov.au</a:t>
            </a:r>
            <a:r>
              <a:rPr lang="en-AU" sz="1200" dirty="0" smtClean="0"/>
              <a:t> to request access</a:t>
            </a:r>
          </a:p>
          <a:p>
            <a:pPr lvl="2"/>
            <a:r>
              <a:rPr lang="en-AU" sz="1200" dirty="0" smtClean="0"/>
              <a:t>Members are encouraged to share newsworthy items via our </a:t>
            </a:r>
            <a:r>
              <a:rPr lang="en-AU" sz="1200" dirty="0" err="1" smtClean="0"/>
              <a:t>newslist</a:t>
            </a:r>
            <a:r>
              <a:rPr lang="en-AU" sz="1200" dirty="0" smtClean="0"/>
              <a:t> by forwarding to Ruth</a:t>
            </a:r>
          </a:p>
          <a:p>
            <a:endParaRPr lang="en-AU" sz="2000" dirty="0" smtClean="0"/>
          </a:p>
          <a:p>
            <a:pPr lvl="1"/>
            <a:endParaRPr lang="en-AU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pic>
        <p:nvPicPr>
          <p:cNvPr id="6" name="Picture 1" descr="MAV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0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D3E4-671E-4009-8808-6147F088B916}" type="slidenum">
              <a:rPr lang="en-AU" smtClean="0"/>
              <a:pPr/>
              <a:t>7</a:t>
            </a:fld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SAI Global Report</a:t>
            </a:r>
            <a:endParaRPr lang="en-AU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64 Councils are subscribed to SAI Global Standards via the MAV Agreement</a:t>
            </a:r>
          </a:p>
          <a:p>
            <a:r>
              <a:rPr lang="en-AU" sz="2000" dirty="0" smtClean="0"/>
              <a:t>All are testing the Newsfeed subscription up to September for free</a:t>
            </a:r>
          </a:p>
          <a:p>
            <a:pPr lvl="1"/>
            <a:r>
              <a:rPr lang="en-AU" sz="1600" dirty="0" smtClean="0"/>
              <a:t>Daniel Wallis (SAI Global), John Hennessy (MAV) and Ruth Edge (</a:t>
            </a:r>
            <a:r>
              <a:rPr lang="en-AU" sz="1600" dirty="0" err="1" smtClean="0"/>
              <a:t>LGIG</a:t>
            </a:r>
            <a:r>
              <a:rPr lang="en-AU" sz="1600" dirty="0" smtClean="0"/>
              <a:t>) will survey Councils for continuance of subscription in September.</a:t>
            </a:r>
          </a:p>
          <a:p>
            <a:pPr lvl="1"/>
            <a:r>
              <a:rPr lang="en-AU" sz="1600" dirty="0" smtClean="0"/>
              <a:t>A price for the sector will then be determined.</a:t>
            </a:r>
          </a:p>
          <a:p>
            <a:pPr lvl="2"/>
            <a:r>
              <a:rPr lang="en-AU" sz="1200" dirty="0" smtClean="0"/>
              <a:t>Cardinia have 26 subscribers across the Council who are active and finding the information useful</a:t>
            </a:r>
          </a:p>
          <a:p>
            <a:pPr lvl="3"/>
            <a:r>
              <a:rPr lang="en-AU" sz="800" dirty="0" smtClean="0"/>
              <a:t>Hint: Do not oversubscribe or you will not read the information. You will be overwhelmed.</a:t>
            </a:r>
          </a:p>
          <a:p>
            <a:pPr lvl="2"/>
            <a:r>
              <a:rPr lang="en-AU" sz="1200" dirty="0" smtClean="0"/>
              <a:t>Cardinia had 8 subscribers who actively used the Standards post the agreement. This has now rolled out across the organisation and is actively used in most Departments.  Corporate Information manages login and training.</a:t>
            </a:r>
          </a:p>
          <a:p>
            <a:pPr lvl="2"/>
            <a:r>
              <a:rPr lang="en-AU" sz="1200" dirty="0" smtClean="0"/>
              <a:t>If you require further training on making the most of your Standards subscription  please contact Ruth at </a:t>
            </a:r>
            <a:r>
              <a:rPr lang="en-AU" sz="1200" dirty="0" smtClean="0">
                <a:hlinkClick r:id="rId2"/>
              </a:rPr>
              <a:t>r.edge@cardinia.vic.gov.au</a:t>
            </a:r>
            <a:r>
              <a:rPr lang="en-AU" sz="1200" dirty="0" smtClean="0"/>
              <a:t> who will organise regional training with SAI Global</a:t>
            </a:r>
          </a:p>
          <a:p>
            <a:pPr lvl="3"/>
            <a:r>
              <a:rPr lang="en-AU" sz="800" dirty="0" smtClean="0"/>
              <a:t>Hint: Ruth has a Standards Watch on the Metadata Standards and ISO 15489 Standards for when they go into draft for comment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422"/>
            <a:ext cx="1403648" cy="1225407"/>
          </a:xfrm>
          <a:prstGeom prst="rect">
            <a:avLst/>
          </a:prstGeom>
        </p:spPr>
      </p:pic>
      <p:pic>
        <p:nvPicPr>
          <p:cNvPr id="6" name="Picture 1" descr="MAV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42020"/>
            <a:ext cx="2194714" cy="6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2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BE0D3C-84D1-49BF-A6DC-938C9F2AAB1A}" type="datetime1">
              <a:rPr lang="en-AU" smtClean="0"/>
              <a:t>24/07/2015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37FC00-DC89-41E3-864B-353065C5CC6D}" type="slidenum">
              <a:rPr lang="en-AU" smtClean="0"/>
              <a:t>8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8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65447DA-E28F-47AE-9919-2F74AB76C945}" type="datetime1">
              <a:rPr lang="en-AU" smtClean="0"/>
              <a:t>24/07/2015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37FC00-DC89-41E3-864B-353065C5CC6D}" type="slidenum">
              <a:rPr lang="en-AU" smtClean="0"/>
              <a:t>9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5" y="28464"/>
            <a:ext cx="8964488" cy="682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 PowerPoint corporate template">
  <a:themeElements>
    <a:clrScheme name="Cardinia full palette">
      <a:dk1>
        <a:sysClr val="windowText" lastClr="000000"/>
      </a:dk1>
      <a:lt1>
        <a:sysClr val="window" lastClr="FFFFFF"/>
      </a:lt1>
      <a:dk2>
        <a:srgbClr val="031F73"/>
      </a:dk2>
      <a:lt2>
        <a:srgbClr val="EBB700"/>
      </a:lt2>
      <a:accent1>
        <a:srgbClr val="C1BB00"/>
      </a:accent1>
      <a:accent2>
        <a:srgbClr val="53682B"/>
      </a:accent2>
      <a:accent3>
        <a:srgbClr val="C75B12"/>
      </a:accent3>
      <a:accent4>
        <a:srgbClr val="A22B38"/>
      </a:accent4>
      <a:accent5>
        <a:srgbClr val="5E2750"/>
      </a:accent5>
      <a:accent6>
        <a:srgbClr val="0073CF"/>
      </a:accent6>
      <a:hlink>
        <a:srgbClr val="0000FF"/>
      </a:hlink>
      <a:folHlink>
        <a:srgbClr val="800080"/>
      </a:folHlink>
    </a:clrScheme>
    <a:fontScheme name="Cardinia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 PowerPoint corporate template</Template>
  <TotalTime>1270</TotalTime>
  <Words>688</Words>
  <Application>Microsoft Office PowerPoint</Application>
  <PresentationFormat>On-screen Show (4:3)</PresentationFormat>
  <Paragraphs>155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CSC PowerPoint corporate template</vt:lpstr>
      <vt:lpstr>PowerPoint Presentation</vt:lpstr>
      <vt:lpstr>LGIG Committee Meeting</vt:lpstr>
      <vt:lpstr>Agenda</vt:lpstr>
      <vt:lpstr>Agenda</vt:lpstr>
      <vt:lpstr>Terms of Reference</vt:lpstr>
      <vt:lpstr>Current Membership Report</vt:lpstr>
      <vt:lpstr>SAI Global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Navigating the Wiki http://futureoflocalgovernment.org.au/vim-home/ </vt:lpstr>
      <vt:lpstr>I’m going to be a grandma!</vt:lpstr>
    </vt:vector>
  </TitlesOfParts>
  <Company>Cardinia Shire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Brett Jackson</dc:creator>
  <cp:lastModifiedBy>user</cp:lastModifiedBy>
  <cp:revision>66</cp:revision>
  <dcterms:created xsi:type="dcterms:W3CDTF">2015-02-20T04:58:34Z</dcterms:created>
  <dcterms:modified xsi:type="dcterms:W3CDTF">2015-07-23T23:59:38Z</dcterms:modified>
</cp:coreProperties>
</file>